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86" r:id="rId2"/>
    <p:sldId id="294" r:id="rId3"/>
    <p:sldId id="292" r:id="rId4"/>
    <p:sldId id="267" r:id="rId5"/>
    <p:sldId id="293" r:id="rId6"/>
    <p:sldId id="301" r:id="rId7"/>
    <p:sldId id="298" r:id="rId8"/>
    <p:sldId id="303" r:id="rId9"/>
    <p:sldId id="302" r:id="rId10"/>
  </p:sldIdLst>
  <p:sldSz cx="12192000" cy="6858000"/>
  <p:notesSz cx="6858000" cy="9144000"/>
  <p:embeddedFontLst>
    <p:embeddedFont>
      <p:font typeface="Microsoft Yi Baiti" panose="03000500000000000000" pitchFamily="66" charset="0"/>
      <p:regular r:id="rId12"/>
    </p:embeddedFont>
    <p:embeddedFont>
      <p:font typeface="Nunito Sans" pitchFamily="2" charset="-52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02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2ED0-63D2-4239-B9D8-35BF7F90701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4BDA9-0392-4AF3-834A-4328E602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1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29019-0AF0-C04E-A907-66E0C37754F4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16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CE08A60-0F33-4BFA-9B5D-BFECE1FB56EC}"/>
              </a:ext>
            </a:extLst>
          </p:cNvPr>
          <p:cNvSpPr/>
          <p:nvPr userDrawn="1"/>
        </p:nvSpPr>
        <p:spPr>
          <a:xfrm flipV="1">
            <a:off x="3733209" y="0"/>
            <a:ext cx="8458791" cy="6858000"/>
          </a:xfrm>
          <a:custGeom>
            <a:avLst/>
            <a:gdLst>
              <a:gd name="connsiteX0" fmla="*/ 3085665 w 8458791"/>
              <a:gd name="connsiteY0" fmla="*/ 6858000 h 6858000"/>
              <a:gd name="connsiteX1" fmla="*/ 8458791 w 8458791"/>
              <a:gd name="connsiteY1" fmla="*/ 6858000 h 6858000"/>
              <a:gd name="connsiteX2" fmla="*/ 8458791 w 8458791"/>
              <a:gd name="connsiteY2" fmla="*/ 0 h 6858000"/>
              <a:gd name="connsiteX3" fmla="*/ 261696 w 8458791"/>
              <a:gd name="connsiteY3" fmla="*/ 0 h 6858000"/>
              <a:gd name="connsiteX4" fmla="*/ 261033 w 8458791"/>
              <a:gd name="connsiteY4" fmla="*/ 1960 h 6858000"/>
              <a:gd name="connsiteX5" fmla="*/ 0 w 8458791"/>
              <a:gd name="connsiteY5" fmla="*/ 1728525 h 6858000"/>
              <a:gd name="connsiteX6" fmla="*/ 3038585 w 8458791"/>
              <a:gd name="connsiteY6" fmla="*/ 68338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8791" h="6858000">
                <a:moveTo>
                  <a:pt x="3085665" y="6858000"/>
                </a:moveTo>
                <a:lnTo>
                  <a:pt x="8458791" y="6858000"/>
                </a:lnTo>
                <a:lnTo>
                  <a:pt x="8458791" y="0"/>
                </a:lnTo>
                <a:lnTo>
                  <a:pt x="261696" y="0"/>
                </a:lnTo>
                <a:lnTo>
                  <a:pt x="261033" y="1960"/>
                </a:lnTo>
                <a:cubicBezTo>
                  <a:pt x="91389" y="547381"/>
                  <a:pt x="0" y="1127282"/>
                  <a:pt x="0" y="1728525"/>
                </a:cubicBezTo>
                <a:cubicBezTo>
                  <a:pt x="0" y="3933088"/>
                  <a:pt x="1228667" y="5850681"/>
                  <a:pt x="3038585" y="6833887"/>
                </a:cubicBezTo>
                <a:close/>
              </a:path>
            </a:pathLst>
          </a:custGeom>
          <a:solidFill>
            <a:schemeClr val="bg2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9E9D5E1-3E38-40AF-AB3B-C6C5DD7C2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9367" y="1966914"/>
            <a:ext cx="5481300" cy="4882460"/>
          </a:xfrm>
          <a:custGeom>
            <a:avLst/>
            <a:gdLst>
              <a:gd name="connsiteX0" fmla="*/ 3762375 w 5481300"/>
              <a:gd name="connsiteY0" fmla="*/ 0 h 4882460"/>
              <a:gd name="connsiteX1" fmla="*/ 5393520 w 5481300"/>
              <a:gd name="connsiteY1" fmla="*/ 371011 h 4882460"/>
              <a:gd name="connsiteX2" fmla="*/ 5481300 w 5481300"/>
              <a:gd name="connsiteY2" fmla="*/ 415969 h 4882460"/>
              <a:gd name="connsiteX3" fmla="*/ 5481300 w 5481300"/>
              <a:gd name="connsiteY3" fmla="*/ 4882460 h 4882460"/>
              <a:gd name="connsiteX4" fmla="*/ 169579 w 5481300"/>
              <a:gd name="connsiteY4" fmla="*/ 4882460 h 4882460"/>
              <a:gd name="connsiteX5" fmla="*/ 169149 w 5481300"/>
              <a:gd name="connsiteY5" fmla="*/ 4881190 h 4882460"/>
              <a:gd name="connsiteX6" fmla="*/ 0 w 5481300"/>
              <a:gd name="connsiteY6" fmla="*/ 3762375 h 4882460"/>
              <a:gd name="connsiteX7" fmla="*/ 3762375 w 5481300"/>
              <a:gd name="connsiteY7" fmla="*/ 0 h 488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1300" h="4882460">
                <a:moveTo>
                  <a:pt x="3762375" y="0"/>
                </a:moveTo>
                <a:cubicBezTo>
                  <a:pt x="4346785" y="0"/>
                  <a:pt x="4900074" y="133244"/>
                  <a:pt x="5393520" y="371011"/>
                </a:cubicBezTo>
                <a:lnTo>
                  <a:pt x="5481300" y="415969"/>
                </a:lnTo>
                <a:lnTo>
                  <a:pt x="5481300" y="4882460"/>
                </a:lnTo>
                <a:lnTo>
                  <a:pt x="169579" y="4882460"/>
                </a:lnTo>
                <a:lnTo>
                  <a:pt x="169149" y="4881190"/>
                </a:lnTo>
                <a:cubicBezTo>
                  <a:pt x="59220" y="4527757"/>
                  <a:pt x="0" y="4151981"/>
                  <a:pt x="0" y="3762375"/>
                </a:cubicBezTo>
                <a:cubicBezTo>
                  <a:pt x="0" y="1684473"/>
                  <a:pt x="1684473" y="0"/>
                  <a:pt x="376237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97CD1-B5E0-41C5-997A-F0C8BE628B14}"/>
              </a:ext>
            </a:extLst>
          </p:cNvPr>
          <p:cNvSpPr txBox="1"/>
          <p:nvPr userDrawn="1"/>
        </p:nvSpPr>
        <p:spPr>
          <a:xfrm>
            <a:off x="11513562" y="6488890"/>
            <a:ext cx="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unito Sans" panose="00000500000000000000" pitchFamily="2" charset="0"/>
              </a:rPr>
              <a:t>1</a:t>
            </a:r>
            <a:r>
              <a:rPr lang="en-US" dirty="0">
                <a:latin typeface="Nunito Sa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4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98389223-A2A2-4D01-9DFA-83CF55C37B70}"/>
              </a:ext>
            </a:extLst>
          </p:cNvPr>
          <p:cNvSpPr/>
          <p:nvPr userDrawn="1"/>
        </p:nvSpPr>
        <p:spPr>
          <a:xfrm>
            <a:off x="7807965" y="902490"/>
            <a:ext cx="3885272" cy="369528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4AC7F73-2822-47A8-BBE8-A7DD7455AD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1820" y="0"/>
            <a:ext cx="2701636" cy="3013364"/>
          </a:xfrm>
          <a:custGeom>
            <a:avLst/>
            <a:gdLst>
              <a:gd name="connsiteX0" fmla="*/ 0 w 2701636"/>
              <a:gd name="connsiteY0" fmla="*/ 0 h 3013364"/>
              <a:gd name="connsiteX1" fmla="*/ 2701636 w 2701636"/>
              <a:gd name="connsiteY1" fmla="*/ 0 h 3013364"/>
              <a:gd name="connsiteX2" fmla="*/ 2701636 w 2701636"/>
              <a:gd name="connsiteY2" fmla="*/ 3013364 h 3013364"/>
              <a:gd name="connsiteX3" fmla="*/ 0 w 2701636"/>
              <a:gd name="connsiteY3" fmla="*/ 3013364 h 301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3013364">
                <a:moveTo>
                  <a:pt x="0" y="0"/>
                </a:moveTo>
                <a:lnTo>
                  <a:pt x="2701636" y="0"/>
                </a:lnTo>
                <a:lnTo>
                  <a:pt x="2701636" y="3013364"/>
                </a:lnTo>
                <a:lnTo>
                  <a:pt x="0" y="3013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F544CDAD-FAED-4922-9B20-5AF5704345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62111" y="0"/>
            <a:ext cx="2701636" cy="3013364"/>
          </a:xfrm>
          <a:custGeom>
            <a:avLst/>
            <a:gdLst>
              <a:gd name="connsiteX0" fmla="*/ 0 w 2701636"/>
              <a:gd name="connsiteY0" fmla="*/ 0 h 3013364"/>
              <a:gd name="connsiteX1" fmla="*/ 2701636 w 2701636"/>
              <a:gd name="connsiteY1" fmla="*/ 0 h 3013364"/>
              <a:gd name="connsiteX2" fmla="*/ 2701636 w 2701636"/>
              <a:gd name="connsiteY2" fmla="*/ 3013364 h 3013364"/>
              <a:gd name="connsiteX3" fmla="*/ 0 w 2701636"/>
              <a:gd name="connsiteY3" fmla="*/ 3013364 h 301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3013364">
                <a:moveTo>
                  <a:pt x="0" y="0"/>
                </a:moveTo>
                <a:lnTo>
                  <a:pt x="2701636" y="0"/>
                </a:lnTo>
                <a:lnTo>
                  <a:pt x="2701636" y="3013364"/>
                </a:lnTo>
                <a:lnTo>
                  <a:pt x="0" y="3013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B4E5ECD5-EA3D-436D-BA4B-E03965957C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41820" y="3297384"/>
            <a:ext cx="2701636" cy="3013364"/>
          </a:xfrm>
          <a:custGeom>
            <a:avLst/>
            <a:gdLst>
              <a:gd name="connsiteX0" fmla="*/ 0 w 2701636"/>
              <a:gd name="connsiteY0" fmla="*/ 0 h 3013364"/>
              <a:gd name="connsiteX1" fmla="*/ 2701636 w 2701636"/>
              <a:gd name="connsiteY1" fmla="*/ 0 h 3013364"/>
              <a:gd name="connsiteX2" fmla="*/ 2701636 w 2701636"/>
              <a:gd name="connsiteY2" fmla="*/ 3013364 h 3013364"/>
              <a:gd name="connsiteX3" fmla="*/ 0 w 2701636"/>
              <a:gd name="connsiteY3" fmla="*/ 3013364 h 301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3013364">
                <a:moveTo>
                  <a:pt x="0" y="0"/>
                </a:moveTo>
                <a:lnTo>
                  <a:pt x="2701636" y="0"/>
                </a:lnTo>
                <a:lnTo>
                  <a:pt x="2701636" y="3013364"/>
                </a:lnTo>
                <a:lnTo>
                  <a:pt x="0" y="3013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F216C6A7-5061-4DDE-8C39-1728F9F798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2111" y="3297384"/>
            <a:ext cx="2701636" cy="3013364"/>
          </a:xfrm>
          <a:custGeom>
            <a:avLst/>
            <a:gdLst>
              <a:gd name="connsiteX0" fmla="*/ 0 w 2701636"/>
              <a:gd name="connsiteY0" fmla="*/ 0 h 3013364"/>
              <a:gd name="connsiteX1" fmla="*/ 2701636 w 2701636"/>
              <a:gd name="connsiteY1" fmla="*/ 0 h 3013364"/>
              <a:gd name="connsiteX2" fmla="*/ 2701636 w 2701636"/>
              <a:gd name="connsiteY2" fmla="*/ 3013364 h 3013364"/>
              <a:gd name="connsiteX3" fmla="*/ 0 w 2701636"/>
              <a:gd name="connsiteY3" fmla="*/ 3013364 h 301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3013364">
                <a:moveTo>
                  <a:pt x="0" y="0"/>
                </a:moveTo>
                <a:lnTo>
                  <a:pt x="2701636" y="0"/>
                </a:lnTo>
                <a:lnTo>
                  <a:pt x="2701636" y="3013364"/>
                </a:lnTo>
                <a:lnTo>
                  <a:pt x="0" y="3013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AF240B7-3F07-4365-A2E4-21A40C377C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94802"/>
            <a:ext cx="5257800" cy="5477398"/>
          </a:xfrm>
          <a:custGeom>
            <a:avLst/>
            <a:gdLst>
              <a:gd name="connsiteX0" fmla="*/ 0 w 5257800"/>
              <a:gd name="connsiteY0" fmla="*/ 0 h 5477398"/>
              <a:gd name="connsiteX1" fmla="*/ 5257800 w 5257800"/>
              <a:gd name="connsiteY1" fmla="*/ 0 h 5477398"/>
              <a:gd name="connsiteX2" fmla="*/ 5257800 w 5257800"/>
              <a:gd name="connsiteY2" fmla="*/ 5477398 h 5477398"/>
              <a:gd name="connsiteX3" fmla="*/ 0 w 5257800"/>
              <a:gd name="connsiteY3" fmla="*/ 5477398 h 547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7800" h="5477398">
                <a:moveTo>
                  <a:pt x="0" y="0"/>
                </a:moveTo>
                <a:lnTo>
                  <a:pt x="5257800" y="0"/>
                </a:lnTo>
                <a:lnTo>
                  <a:pt x="5257800" y="5477398"/>
                </a:lnTo>
                <a:lnTo>
                  <a:pt x="0" y="54773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397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0337FBC-416C-4443-A824-7890F96019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587" y="665094"/>
            <a:ext cx="2669685" cy="5527813"/>
          </a:xfrm>
          <a:custGeom>
            <a:avLst/>
            <a:gdLst>
              <a:gd name="connsiteX0" fmla="*/ 0 w 2669685"/>
              <a:gd name="connsiteY0" fmla="*/ 0 h 5527813"/>
              <a:gd name="connsiteX1" fmla="*/ 2669685 w 2669685"/>
              <a:gd name="connsiteY1" fmla="*/ 0 h 5527813"/>
              <a:gd name="connsiteX2" fmla="*/ 2669685 w 2669685"/>
              <a:gd name="connsiteY2" fmla="*/ 5527813 h 5527813"/>
              <a:gd name="connsiteX3" fmla="*/ 0 w 2669685"/>
              <a:gd name="connsiteY3" fmla="*/ 5527813 h 552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9685" h="5527813">
                <a:moveTo>
                  <a:pt x="0" y="0"/>
                </a:moveTo>
                <a:lnTo>
                  <a:pt x="2669685" y="0"/>
                </a:lnTo>
                <a:lnTo>
                  <a:pt x="2669685" y="5527813"/>
                </a:lnTo>
                <a:lnTo>
                  <a:pt x="0" y="552781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6BCC9FAA-17A5-481B-9D5F-469FFAD006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3466" y="665094"/>
            <a:ext cx="2669685" cy="5527813"/>
          </a:xfrm>
          <a:custGeom>
            <a:avLst/>
            <a:gdLst>
              <a:gd name="connsiteX0" fmla="*/ 0 w 2669685"/>
              <a:gd name="connsiteY0" fmla="*/ 0 h 5527813"/>
              <a:gd name="connsiteX1" fmla="*/ 2669685 w 2669685"/>
              <a:gd name="connsiteY1" fmla="*/ 0 h 5527813"/>
              <a:gd name="connsiteX2" fmla="*/ 2669685 w 2669685"/>
              <a:gd name="connsiteY2" fmla="*/ 5527813 h 5527813"/>
              <a:gd name="connsiteX3" fmla="*/ 0 w 2669685"/>
              <a:gd name="connsiteY3" fmla="*/ 5527813 h 552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9685" h="5527813">
                <a:moveTo>
                  <a:pt x="0" y="0"/>
                </a:moveTo>
                <a:lnTo>
                  <a:pt x="2669685" y="0"/>
                </a:lnTo>
                <a:lnTo>
                  <a:pt x="2669685" y="5527813"/>
                </a:lnTo>
                <a:lnTo>
                  <a:pt x="0" y="552781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401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AA0868-CD3E-4FF6-9CC9-6ACE01B33C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7698" y="1194755"/>
            <a:ext cx="5534566" cy="4468490"/>
          </a:xfrm>
          <a:custGeom>
            <a:avLst/>
            <a:gdLst>
              <a:gd name="connsiteX0" fmla="*/ 0 w 6722854"/>
              <a:gd name="connsiteY0" fmla="*/ 2019300 h 3807126"/>
              <a:gd name="connsiteX1" fmla="*/ 4343400 w 6722854"/>
              <a:gd name="connsiteY1" fmla="*/ 2019300 h 3807126"/>
              <a:gd name="connsiteX2" fmla="*/ 4343400 w 6722854"/>
              <a:gd name="connsiteY2" fmla="*/ 3807125 h 3807126"/>
              <a:gd name="connsiteX3" fmla="*/ 0 w 6722854"/>
              <a:gd name="connsiteY3" fmla="*/ 3807125 h 3807126"/>
              <a:gd name="connsiteX4" fmla="*/ 4597400 w 6722854"/>
              <a:gd name="connsiteY4" fmla="*/ 0 h 3807126"/>
              <a:gd name="connsiteX5" fmla="*/ 6722854 w 6722854"/>
              <a:gd name="connsiteY5" fmla="*/ 0 h 3807126"/>
              <a:gd name="connsiteX6" fmla="*/ 6722854 w 6722854"/>
              <a:gd name="connsiteY6" fmla="*/ 3807126 h 3807126"/>
              <a:gd name="connsiteX7" fmla="*/ 4597400 w 6722854"/>
              <a:gd name="connsiteY7" fmla="*/ 3807126 h 3807126"/>
              <a:gd name="connsiteX8" fmla="*/ 0 w 6722854"/>
              <a:gd name="connsiteY8" fmla="*/ 0 h 3807126"/>
              <a:gd name="connsiteX9" fmla="*/ 4343400 w 6722854"/>
              <a:gd name="connsiteY9" fmla="*/ 0 h 3807126"/>
              <a:gd name="connsiteX10" fmla="*/ 4343400 w 6722854"/>
              <a:gd name="connsiteY10" fmla="*/ 1787825 h 3807126"/>
              <a:gd name="connsiteX11" fmla="*/ 0 w 6722854"/>
              <a:gd name="connsiteY11" fmla="*/ 1787825 h 38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2854" h="3807126">
                <a:moveTo>
                  <a:pt x="0" y="2019300"/>
                </a:moveTo>
                <a:lnTo>
                  <a:pt x="4343400" y="2019300"/>
                </a:lnTo>
                <a:lnTo>
                  <a:pt x="4343400" y="3807125"/>
                </a:lnTo>
                <a:lnTo>
                  <a:pt x="0" y="3807125"/>
                </a:lnTo>
                <a:close/>
                <a:moveTo>
                  <a:pt x="4597400" y="0"/>
                </a:moveTo>
                <a:lnTo>
                  <a:pt x="6722854" y="0"/>
                </a:lnTo>
                <a:lnTo>
                  <a:pt x="6722854" y="3807126"/>
                </a:lnTo>
                <a:lnTo>
                  <a:pt x="4597400" y="3807126"/>
                </a:lnTo>
                <a:close/>
                <a:moveTo>
                  <a:pt x="0" y="0"/>
                </a:moveTo>
                <a:lnTo>
                  <a:pt x="4343400" y="0"/>
                </a:lnTo>
                <a:lnTo>
                  <a:pt x="4343400" y="1787825"/>
                </a:lnTo>
                <a:lnTo>
                  <a:pt x="0" y="1787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or Drag Here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456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4C3B86-7CC5-4AD4-87A8-85C35093496B}"/>
              </a:ext>
            </a:extLst>
          </p:cNvPr>
          <p:cNvSpPr txBox="1"/>
          <p:nvPr userDrawn="1"/>
        </p:nvSpPr>
        <p:spPr>
          <a:xfrm>
            <a:off x="5883965" y="1182757"/>
            <a:ext cx="212035" cy="50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FB919C-5CFC-4777-A4EE-4E85AA2C3A7C}"/>
              </a:ext>
            </a:extLst>
          </p:cNvPr>
          <p:cNvSpPr/>
          <p:nvPr userDrawn="1"/>
        </p:nvSpPr>
        <p:spPr>
          <a:xfrm>
            <a:off x="11537951" y="6239669"/>
            <a:ext cx="392112" cy="3921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08A4A-3B0C-4F99-82AB-017AD173E87D}"/>
              </a:ext>
            </a:extLst>
          </p:cNvPr>
          <p:cNvSpPr txBox="1"/>
          <p:nvPr userDrawn="1"/>
        </p:nvSpPr>
        <p:spPr>
          <a:xfrm>
            <a:off x="11555112" y="6297226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01E31698-7172-40C5-8BBF-BCB784843867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E4331-18BE-4CBB-AA0F-01EDE7FEF53E}"/>
              </a:ext>
            </a:extLst>
          </p:cNvPr>
          <p:cNvSpPr txBox="1"/>
          <p:nvPr userDrawn="1"/>
        </p:nvSpPr>
        <p:spPr>
          <a:xfrm>
            <a:off x="283198" y="235875"/>
            <a:ext cx="143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Nunito Sans" panose="00000500000000000000" pitchFamily="2" charset="0"/>
              </a:rPr>
              <a:t>EDU</a:t>
            </a:r>
            <a:r>
              <a:rPr lang="en-US" sz="1600" b="1" dirty="0">
                <a:solidFill>
                  <a:srgbClr val="00B050"/>
                </a:solidFill>
                <a:latin typeface="Nunito Sans" panose="00000500000000000000" pitchFamily="2" charset="0"/>
              </a:rPr>
              <a:t>CATION</a:t>
            </a:r>
            <a:endParaRPr lang="id-ID" sz="1600" b="1" dirty="0">
              <a:solidFill>
                <a:srgbClr val="00B050"/>
              </a:solidFill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0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61" r:id="rId3"/>
    <p:sldLayoutId id="2147483662" r:id="rId4"/>
    <p:sldLayoutId id="2147483664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astavnik-ryb@yandex.ru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85244C6-AB18-4534-BAAD-FF8B2DB14232}"/>
              </a:ext>
            </a:extLst>
          </p:cNvPr>
          <p:cNvSpPr/>
          <p:nvPr/>
        </p:nvSpPr>
        <p:spPr>
          <a:xfrm flipV="1">
            <a:off x="6496188" y="1982855"/>
            <a:ext cx="5481300" cy="4882460"/>
          </a:xfrm>
          <a:custGeom>
            <a:avLst/>
            <a:gdLst>
              <a:gd name="connsiteX0" fmla="*/ 169579 w 5481300"/>
              <a:gd name="connsiteY0" fmla="*/ 0 h 4882460"/>
              <a:gd name="connsiteX1" fmla="*/ 5481300 w 5481300"/>
              <a:gd name="connsiteY1" fmla="*/ 0 h 4882460"/>
              <a:gd name="connsiteX2" fmla="*/ 5481300 w 5481300"/>
              <a:gd name="connsiteY2" fmla="*/ 4466491 h 4882460"/>
              <a:gd name="connsiteX3" fmla="*/ 5393520 w 5481300"/>
              <a:gd name="connsiteY3" fmla="*/ 4511449 h 4882460"/>
              <a:gd name="connsiteX4" fmla="*/ 3762375 w 5481300"/>
              <a:gd name="connsiteY4" fmla="*/ 4882460 h 4882460"/>
              <a:gd name="connsiteX5" fmla="*/ 0 w 5481300"/>
              <a:gd name="connsiteY5" fmla="*/ 1120085 h 4882460"/>
              <a:gd name="connsiteX6" fmla="*/ 169149 w 5481300"/>
              <a:gd name="connsiteY6" fmla="*/ 1270 h 488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1300" h="4882460">
                <a:moveTo>
                  <a:pt x="169579" y="0"/>
                </a:moveTo>
                <a:lnTo>
                  <a:pt x="5481300" y="0"/>
                </a:lnTo>
                <a:lnTo>
                  <a:pt x="5481300" y="4466491"/>
                </a:lnTo>
                <a:lnTo>
                  <a:pt x="5393520" y="4511449"/>
                </a:lnTo>
                <a:cubicBezTo>
                  <a:pt x="4900074" y="4749216"/>
                  <a:pt x="4346785" y="4882460"/>
                  <a:pt x="3762375" y="4882460"/>
                </a:cubicBezTo>
                <a:cubicBezTo>
                  <a:pt x="1684473" y="4882460"/>
                  <a:pt x="0" y="3197987"/>
                  <a:pt x="0" y="1120085"/>
                </a:cubicBezTo>
                <a:cubicBezTo>
                  <a:pt x="0" y="730479"/>
                  <a:pt x="59220" y="354703"/>
                  <a:pt x="169149" y="12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7F0A8C32-A30F-4D5F-B27A-45B82D915C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" b="5463"/>
          <a:stretch/>
        </p:blipFill>
        <p:spPr>
          <a:xfrm>
            <a:off x="6710700" y="2119314"/>
            <a:ext cx="5481300" cy="4882460"/>
          </a:xfrm>
          <a:custGeom>
            <a:avLst/>
            <a:gdLst>
              <a:gd name="connsiteX0" fmla="*/ 3762375 w 5481300"/>
              <a:gd name="connsiteY0" fmla="*/ 0 h 4882460"/>
              <a:gd name="connsiteX1" fmla="*/ 5393520 w 5481300"/>
              <a:gd name="connsiteY1" fmla="*/ 371011 h 4882460"/>
              <a:gd name="connsiteX2" fmla="*/ 5481300 w 5481300"/>
              <a:gd name="connsiteY2" fmla="*/ 415969 h 4882460"/>
              <a:gd name="connsiteX3" fmla="*/ 5481300 w 5481300"/>
              <a:gd name="connsiteY3" fmla="*/ 4882460 h 4882460"/>
              <a:gd name="connsiteX4" fmla="*/ 169579 w 5481300"/>
              <a:gd name="connsiteY4" fmla="*/ 4882460 h 4882460"/>
              <a:gd name="connsiteX5" fmla="*/ 169149 w 5481300"/>
              <a:gd name="connsiteY5" fmla="*/ 4881190 h 4882460"/>
              <a:gd name="connsiteX6" fmla="*/ 0 w 5481300"/>
              <a:gd name="connsiteY6" fmla="*/ 3762375 h 4882460"/>
              <a:gd name="connsiteX7" fmla="*/ 3762375 w 5481300"/>
              <a:gd name="connsiteY7" fmla="*/ 0 h 488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1300" h="4882460">
                <a:moveTo>
                  <a:pt x="3762375" y="0"/>
                </a:moveTo>
                <a:cubicBezTo>
                  <a:pt x="4346785" y="0"/>
                  <a:pt x="4900074" y="133244"/>
                  <a:pt x="5393520" y="371011"/>
                </a:cubicBezTo>
                <a:lnTo>
                  <a:pt x="5481300" y="415969"/>
                </a:lnTo>
                <a:lnTo>
                  <a:pt x="5481300" y="4882460"/>
                </a:lnTo>
                <a:lnTo>
                  <a:pt x="169579" y="4882460"/>
                </a:lnTo>
                <a:lnTo>
                  <a:pt x="169149" y="4881190"/>
                </a:lnTo>
                <a:cubicBezTo>
                  <a:pt x="59220" y="4527757"/>
                  <a:pt x="0" y="4151981"/>
                  <a:pt x="0" y="3762375"/>
                </a:cubicBezTo>
                <a:cubicBezTo>
                  <a:pt x="0" y="1684473"/>
                  <a:pt x="1684473" y="0"/>
                  <a:pt x="3762375" y="0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1921A8-7F56-4BA6-9FF4-D326E2E248BD}"/>
              </a:ext>
            </a:extLst>
          </p:cNvPr>
          <p:cNvSpPr txBox="1"/>
          <p:nvPr/>
        </p:nvSpPr>
        <p:spPr>
          <a:xfrm>
            <a:off x="214512" y="2583958"/>
            <a:ext cx="7117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latin typeface="Nunito Sans" panose="00000500000000000000" pitchFamily="2" charset="0"/>
              </a:rPr>
              <a:t>Мост </a:t>
            </a:r>
            <a:r>
              <a:rPr lang="ru-RU" sz="7200" b="1" dirty="0">
                <a:solidFill>
                  <a:srgbClr val="00B050"/>
                </a:solidFill>
                <a:latin typeface="Nunito Sans" panose="00000500000000000000" pitchFamily="2" charset="0"/>
              </a:rPr>
              <a:t>Надежды</a:t>
            </a:r>
            <a:endParaRPr lang="id-ID" sz="7200" b="1" dirty="0">
              <a:solidFill>
                <a:srgbClr val="00B050"/>
              </a:solidFill>
              <a:latin typeface="Nunito Sans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B2094F-EAEF-454E-96C6-68D0911CD141}"/>
              </a:ext>
            </a:extLst>
          </p:cNvPr>
          <p:cNvSpPr/>
          <p:nvPr/>
        </p:nvSpPr>
        <p:spPr>
          <a:xfrm>
            <a:off x="8977464" y="997918"/>
            <a:ext cx="122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Nunito Sans" panose="00000500000000000000" pitchFamily="2" charset="0"/>
                <a:ea typeface="Microsoft Yi Baiti" panose="03000500000000000000" pitchFamily="66" charset="0"/>
              </a:rPr>
              <a:t>ГКУ СО ЯО</a:t>
            </a:r>
          </a:p>
          <a:p>
            <a:pPr algn="ctr"/>
            <a:r>
              <a:rPr lang="ru-RU" sz="900" b="1" dirty="0">
                <a:latin typeface="Nunito Sans" panose="00000500000000000000" pitchFamily="2" charset="0"/>
                <a:ea typeface="Microsoft Yi Baiti" panose="03000500000000000000" pitchFamily="66" charset="0"/>
              </a:rPr>
              <a:t> СРЦ «Наставник»</a:t>
            </a:r>
            <a:endParaRPr lang="id-ID" sz="900" b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C709F4-CC7F-01DE-C3CE-BA7E7C4CC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4" y="183393"/>
            <a:ext cx="976775" cy="9767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B6E9BD-9404-FA21-BEEB-6DB885F85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t="4361" r="33483" b="39029"/>
          <a:stretch>
            <a:fillRect/>
          </a:stretch>
        </p:blipFill>
        <p:spPr>
          <a:xfrm>
            <a:off x="10396271" y="290039"/>
            <a:ext cx="1388270" cy="1330658"/>
          </a:xfrm>
          <a:prstGeom prst="rect">
            <a:avLst/>
          </a:prstGeom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89492406-1134-EBCC-BE18-195407077D0D}"/>
              </a:ext>
            </a:extLst>
          </p:cNvPr>
          <p:cNvSpPr/>
          <p:nvPr/>
        </p:nvSpPr>
        <p:spPr>
          <a:xfrm>
            <a:off x="718622" y="3485729"/>
            <a:ext cx="5574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Объединяем поколения ради лучшего будущего</a:t>
            </a:r>
            <a:endParaRPr lang="id-ID" sz="2800" b="1" dirty="0">
              <a:solidFill>
                <a:schemeClr val="bg2">
                  <a:lumMod val="50000"/>
                </a:schemeClr>
              </a:solidFill>
              <a:latin typeface="Nunito Sans" panose="000005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00F77B-2560-DD2F-CF3F-25CC946C6D9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38" y="290039"/>
            <a:ext cx="706046" cy="707879"/>
          </a:xfrm>
          <a:prstGeom prst="rect">
            <a:avLst/>
          </a:prstGeom>
        </p:spPr>
      </p:pic>
      <p:sp>
        <p:nvSpPr>
          <p:cNvPr id="11" name="Rectangle 20">
            <a:extLst>
              <a:ext uri="{FF2B5EF4-FFF2-40B4-BE49-F238E27FC236}">
                <a16:creationId xmlns:a16="http://schemas.microsoft.com/office/drawing/2014/main" id="{98B2E239-BEBE-8CAC-77F8-54EB41FE614E}"/>
              </a:ext>
            </a:extLst>
          </p:cNvPr>
          <p:cNvSpPr/>
          <p:nvPr/>
        </p:nvSpPr>
        <p:spPr>
          <a:xfrm>
            <a:off x="978370" y="2119314"/>
            <a:ext cx="481401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spc="300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Семейная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мастерская</a:t>
            </a:r>
            <a:endParaRPr lang="id-ID" sz="2800" b="1" dirty="0">
              <a:solidFill>
                <a:schemeClr val="bg2">
                  <a:lumMod val="50000"/>
                </a:schemeClr>
              </a:solidFill>
              <a:latin typeface="Nunito Sans" panose="00000500000000000000" pitchFamily="2" charset="0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031CE2C8-937C-D90C-0CC1-D6952199E0DD}"/>
              </a:ext>
            </a:extLst>
          </p:cNvPr>
          <p:cNvSpPr/>
          <p:nvPr/>
        </p:nvSpPr>
        <p:spPr>
          <a:xfrm>
            <a:off x="2936533" y="5887369"/>
            <a:ext cx="135862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2025 г.</a:t>
            </a:r>
            <a:endParaRPr lang="id-ID" sz="2000" b="1" dirty="0">
              <a:solidFill>
                <a:schemeClr val="bg2">
                  <a:lumMod val="50000"/>
                </a:schemeClr>
              </a:solidFill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9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EDAAB53-D5EC-4625-B7A1-5183A9A49355}"/>
              </a:ext>
            </a:extLst>
          </p:cNvPr>
          <p:cNvSpPr/>
          <p:nvPr/>
        </p:nvSpPr>
        <p:spPr>
          <a:xfrm>
            <a:off x="-889731" y="0"/>
            <a:ext cx="554229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F9111-545D-4CA0-AB6B-A11CFE9CBC6E}"/>
              </a:ext>
            </a:extLst>
          </p:cNvPr>
          <p:cNvSpPr txBox="1"/>
          <p:nvPr/>
        </p:nvSpPr>
        <p:spPr>
          <a:xfrm>
            <a:off x="5132779" y="1757264"/>
            <a:ext cx="6928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Проект Семейная мастерская </a:t>
            </a:r>
            <a:r>
              <a:rPr lang="ru-RU" b="1" dirty="0">
                <a:solidFill>
                  <a:srgbClr val="00B050"/>
                </a:solidFill>
              </a:rPr>
              <a:t>«МОСТ НАДЕЖДЫ: </a:t>
            </a:r>
            <a:r>
              <a:rPr lang="ru-RU" b="1" dirty="0"/>
              <a:t>объединяем поколения ради лучшего будущего» </a:t>
            </a:r>
            <a:r>
              <a:rPr lang="ru-RU" dirty="0"/>
              <a:t>реализуется при поддержке Фонда, поддержки детей, находящихся в трудной жизненной ситуации».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        В рамках проекта мы организуем пространство, где семьи смогут вместе заниматься творчеством, развивать таланты и способности каждого члена семьи, создавать совместные проекты и преодолевать трудности, поддерживая друг друга. 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C60B3-F47D-ED54-EC32-21213EBF4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37" y="4954562"/>
            <a:ext cx="1749105" cy="17491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5EDC38-8B0D-FFFC-F1BB-0576ACE0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3" y="171110"/>
            <a:ext cx="976775" cy="9767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12517-534D-F186-0FE8-712964253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t="4361" r="33483" b="39029"/>
          <a:stretch>
            <a:fillRect/>
          </a:stretch>
        </p:blipFill>
        <p:spPr>
          <a:xfrm>
            <a:off x="10364993" y="260059"/>
            <a:ext cx="1419548" cy="1360638"/>
          </a:xfrm>
          <a:prstGeom prst="rect">
            <a:avLst/>
          </a:prstGeom>
        </p:spPr>
      </p:pic>
      <p:sp>
        <p:nvSpPr>
          <p:cNvPr id="6" name="Rectangle 20">
            <a:extLst>
              <a:ext uri="{FF2B5EF4-FFF2-40B4-BE49-F238E27FC236}">
                <a16:creationId xmlns:a16="http://schemas.microsoft.com/office/drawing/2014/main" id="{8B4550F6-B551-EE24-0FA3-43CB3566AFAC}"/>
              </a:ext>
            </a:extLst>
          </p:cNvPr>
          <p:cNvSpPr/>
          <p:nvPr/>
        </p:nvSpPr>
        <p:spPr>
          <a:xfrm>
            <a:off x="5392637" y="5334826"/>
            <a:ext cx="367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Nunito Sans" panose="00000500000000000000" pitchFamily="2" charset="0"/>
              </a:rPr>
              <a:t>Все мастер-классы проводятся бесплатно!</a:t>
            </a:r>
            <a:endParaRPr lang="id-ID" sz="2400" b="1" dirty="0">
              <a:solidFill>
                <a:srgbClr val="00B050"/>
              </a:solidFill>
              <a:latin typeface="Nunito Sans" panose="00000500000000000000" pitchFamily="2" charset="0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2BD498DE-6E3D-C128-03CA-5CB68A3A8D20}"/>
              </a:ext>
            </a:extLst>
          </p:cNvPr>
          <p:cNvSpPr/>
          <p:nvPr/>
        </p:nvSpPr>
        <p:spPr>
          <a:xfrm>
            <a:off x="5217167" y="1832765"/>
            <a:ext cx="266828" cy="256094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5449EEAA-1E5E-1268-46AE-81779B707B5E}"/>
              </a:ext>
            </a:extLst>
          </p:cNvPr>
          <p:cNvSpPr/>
          <p:nvPr/>
        </p:nvSpPr>
        <p:spPr>
          <a:xfrm>
            <a:off x="5217167" y="3172906"/>
            <a:ext cx="266828" cy="256094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AA790B-FEA3-7AE4-19D4-9DB74C942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" y="2166227"/>
            <a:ext cx="4809220" cy="34101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B05FE4-CEC7-FA9C-4C37-1E660E45FAB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38" y="290039"/>
            <a:ext cx="706046" cy="707879"/>
          </a:xfrm>
          <a:prstGeom prst="rect">
            <a:avLst/>
          </a:prstGeom>
        </p:spPr>
      </p:pic>
      <p:sp>
        <p:nvSpPr>
          <p:cNvPr id="22" name="Rectangle 20">
            <a:extLst>
              <a:ext uri="{FF2B5EF4-FFF2-40B4-BE49-F238E27FC236}">
                <a16:creationId xmlns:a16="http://schemas.microsoft.com/office/drawing/2014/main" id="{0BC8DF6A-ACC8-EC39-0C6F-710B1AA73AE4}"/>
              </a:ext>
            </a:extLst>
          </p:cNvPr>
          <p:cNvSpPr/>
          <p:nvPr/>
        </p:nvSpPr>
        <p:spPr>
          <a:xfrm>
            <a:off x="8977464" y="997918"/>
            <a:ext cx="122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Nunito Sans" panose="00000500000000000000" pitchFamily="2" charset="0"/>
                <a:ea typeface="Microsoft Yi Baiti" panose="03000500000000000000" pitchFamily="66" charset="0"/>
              </a:rPr>
              <a:t>ГКУ СО ЯО</a:t>
            </a:r>
          </a:p>
          <a:p>
            <a:pPr algn="ctr"/>
            <a:r>
              <a:rPr lang="ru-RU" sz="900" b="1" dirty="0">
                <a:latin typeface="Nunito Sans" panose="00000500000000000000" pitchFamily="2" charset="0"/>
                <a:ea typeface="Microsoft Yi Baiti" panose="03000500000000000000" pitchFamily="66" charset="0"/>
              </a:rPr>
              <a:t> СРЦ «Наставник»</a:t>
            </a:r>
            <a:endParaRPr lang="id-ID" sz="900" b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5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3038DE9-89A8-4AAD-97F0-9923FE753B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5569" r="7302" b="4511"/>
          <a:stretch>
            <a:fillRect/>
          </a:stretch>
        </p:blipFill>
        <p:spPr>
          <a:xfrm>
            <a:off x="5486029" y="-2"/>
            <a:ext cx="2776737" cy="2946579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FA42DC8-A64C-4388-9CFE-18813BD0CA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r="5172" b="2216"/>
          <a:stretch>
            <a:fillRect/>
          </a:stretch>
        </p:blipFill>
        <p:spPr>
          <a:xfrm>
            <a:off x="8581421" y="0"/>
            <a:ext cx="2701636" cy="2946577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CFE5CB6-78C7-4B11-A2D6-7EFB60B7CD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1699"/>
          <a:stretch/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BD31333-0E5A-4089-9B15-EE5130BDEF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r="2155"/>
          <a:stretch/>
        </p:blipFill>
        <p:spPr>
          <a:xfrm>
            <a:off x="8610814" y="3297384"/>
            <a:ext cx="2701636" cy="301336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F7A9E1-F28F-4B13-B521-BD8B606149DC}"/>
              </a:ext>
            </a:extLst>
          </p:cNvPr>
          <p:cNvSpPr txBox="1"/>
          <p:nvPr/>
        </p:nvSpPr>
        <p:spPr>
          <a:xfrm>
            <a:off x="928252" y="469783"/>
            <a:ext cx="283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Nunito Sans" panose="00000500000000000000" pitchFamily="2" charset="0"/>
              </a:rPr>
              <a:t>Домашний</a:t>
            </a:r>
            <a:endParaRPr lang="en-US" sz="3600" b="1" dirty="0">
              <a:latin typeface="Nunito Sans" panose="00000500000000000000" pitchFamily="2" charset="0"/>
            </a:endParaRPr>
          </a:p>
          <a:p>
            <a:r>
              <a:rPr lang="ru-RU" sz="3600" b="1" dirty="0">
                <a:solidFill>
                  <a:srgbClr val="00B050"/>
                </a:solidFill>
                <a:latin typeface="Nunito Sans" panose="00000500000000000000" pitchFamily="2" charset="0"/>
              </a:rPr>
              <a:t>декор</a:t>
            </a:r>
            <a:endParaRPr lang="en-US" sz="3600" b="1" dirty="0">
              <a:solidFill>
                <a:srgbClr val="00B050"/>
              </a:solidFill>
              <a:latin typeface="Nunito Sa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871A05-B5E1-4CAE-97C8-989A758FDADD}"/>
              </a:ext>
            </a:extLst>
          </p:cNvPr>
          <p:cNvSpPr txBox="1"/>
          <p:nvPr/>
        </p:nvSpPr>
        <p:spPr>
          <a:xfrm>
            <a:off x="749032" y="3171427"/>
            <a:ext cx="44254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</a:t>
            </a:r>
            <a:r>
              <a:rPr lang="ru-RU" sz="1200" dirty="0">
                <a:latin typeface="Nunito Sans" panose="00000500000000000000" pitchFamily="2" charset="0"/>
              </a:rPr>
              <a:t>	</a:t>
            </a:r>
            <a:r>
              <a:rPr lang="ru-RU" dirty="0">
                <a:latin typeface="Nunito Sans" panose="00000500000000000000" pitchFamily="2" charset="0"/>
              </a:rPr>
              <a:t>уютные текстильные шедевры в стиле «пэчворк»;  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панно в технике «Трикотин»;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вышивка цветов атласными лентами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цветы на тенерифе;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изделия из ротанга;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ароматные свечи из вощины;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элегантные изделия из алебастра.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A25A93-D6A6-4255-BDEE-A4AB94748392}"/>
              </a:ext>
            </a:extLst>
          </p:cNvPr>
          <p:cNvCxnSpPr>
            <a:cxnSpLocks/>
          </p:cNvCxnSpPr>
          <p:nvPr/>
        </p:nvCxnSpPr>
        <p:spPr>
          <a:xfrm>
            <a:off x="1733154" y="2812028"/>
            <a:ext cx="34591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1EF227-ED67-C97B-7BB2-770B8F6945A6}"/>
              </a:ext>
            </a:extLst>
          </p:cNvPr>
          <p:cNvSpPr/>
          <p:nvPr/>
        </p:nvSpPr>
        <p:spPr>
          <a:xfrm>
            <a:off x="291324" y="229369"/>
            <a:ext cx="1273858" cy="240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7E341C3-BE87-3ACC-A758-CE2C3A2138F1}"/>
              </a:ext>
            </a:extLst>
          </p:cNvPr>
          <p:cNvSpPr/>
          <p:nvPr/>
        </p:nvSpPr>
        <p:spPr>
          <a:xfrm>
            <a:off x="928252" y="1789128"/>
            <a:ext cx="424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Создайте уют своими руками!</a:t>
            </a:r>
            <a:endParaRPr lang="id-ID" sz="2000" b="1" dirty="0">
              <a:solidFill>
                <a:schemeClr val="bg2">
                  <a:lumMod val="50000"/>
                </a:schemeClr>
              </a:solidFill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5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1C1482-C2FC-4798-86F9-12AD5358A9D9}"/>
              </a:ext>
            </a:extLst>
          </p:cNvPr>
          <p:cNvSpPr/>
          <p:nvPr/>
        </p:nvSpPr>
        <p:spPr>
          <a:xfrm>
            <a:off x="343949" y="1415477"/>
            <a:ext cx="3221372" cy="51750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38FC5E2-AEFC-4D0B-8F47-ABD5418A8C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9" b="19629"/>
          <a:stretch/>
        </p:blipFill>
        <p:spPr>
          <a:xfrm>
            <a:off x="1184722" y="1922371"/>
            <a:ext cx="4985101" cy="4024864"/>
          </a:xfr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CEB7E4-D25D-49A8-A0BD-7A8D02966E8B}"/>
              </a:ext>
            </a:extLst>
          </p:cNvPr>
          <p:cNvCxnSpPr>
            <a:cxnSpLocks/>
          </p:cNvCxnSpPr>
          <p:nvPr/>
        </p:nvCxnSpPr>
        <p:spPr>
          <a:xfrm>
            <a:off x="8706900" y="2474620"/>
            <a:ext cx="34591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2BBE1A-7581-14E7-7DBB-18888B26FE42}"/>
              </a:ext>
            </a:extLst>
          </p:cNvPr>
          <p:cNvSpPr txBox="1"/>
          <p:nvPr/>
        </p:nvSpPr>
        <p:spPr>
          <a:xfrm>
            <a:off x="3838703" y="185014"/>
            <a:ext cx="283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Nunito Sans" panose="00000500000000000000" pitchFamily="2" charset="0"/>
              </a:rPr>
              <a:t>Подарки</a:t>
            </a:r>
            <a:endParaRPr lang="en-US" sz="3600" b="1" dirty="0">
              <a:latin typeface="Nunito Sans" panose="00000500000000000000" pitchFamily="2" charset="0"/>
            </a:endParaRPr>
          </a:p>
          <a:p>
            <a:r>
              <a:rPr lang="ru-RU" sz="3600" b="1" dirty="0">
                <a:solidFill>
                  <a:srgbClr val="00B050"/>
                </a:solidFill>
                <a:latin typeface="Nunito Sans" panose="00000500000000000000" pitchFamily="2" charset="0"/>
              </a:rPr>
              <a:t>и сувениры</a:t>
            </a:r>
            <a:endParaRPr lang="en-US" sz="3600" b="1" dirty="0">
              <a:solidFill>
                <a:srgbClr val="00B050"/>
              </a:solidFill>
              <a:latin typeface="Nunito Sans" panose="000005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F711C9-7666-5403-156E-1523BE59822D}"/>
              </a:ext>
            </a:extLst>
          </p:cNvPr>
          <p:cNvSpPr/>
          <p:nvPr/>
        </p:nvSpPr>
        <p:spPr>
          <a:xfrm>
            <a:off x="343949" y="222123"/>
            <a:ext cx="1224791" cy="30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F4DCB20-11F1-D7CF-56ED-44553B6FAC76}"/>
              </a:ext>
            </a:extLst>
          </p:cNvPr>
          <p:cNvSpPr/>
          <p:nvPr/>
        </p:nvSpPr>
        <p:spPr>
          <a:xfrm>
            <a:off x="7126785" y="1381593"/>
            <a:ext cx="4246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Подарите близким частичку душевного тепла!</a:t>
            </a:r>
            <a:endParaRPr lang="id-ID" sz="2000" b="1" dirty="0">
              <a:solidFill>
                <a:schemeClr val="bg2">
                  <a:lumMod val="50000"/>
                </a:schemeClr>
              </a:solidFill>
              <a:latin typeface="Nunito Sa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78F49-55A6-0578-BD1C-AAA6E9EEB080}"/>
              </a:ext>
            </a:extLst>
          </p:cNvPr>
          <p:cNvSpPr txBox="1"/>
          <p:nvPr/>
        </p:nvSpPr>
        <p:spPr>
          <a:xfrm>
            <a:off x="6893150" y="3229218"/>
            <a:ext cx="44254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</a:t>
            </a:r>
            <a:r>
              <a:rPr lang="ru-RU" sz="1200" dirty="0">
                <a:latin typeface="Nunito Sans" panose="00000500000000000000" pitchFamily="2" charset="0"/>
              </a:rPr>
              <a:t>	</a:t>
            </a:r>
            <a:r>
              <a:rPr lang="ru-RU" dirty="0">
                <a:latin typeface="Nunito Sans" panose="00000500000000000000" pitchFamily="2" charset="0"/>
              </a:rPr>
              <a:t>чердачные игрушки и брелоки;  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украшения и сувениры из полимерной глины;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сувениры и игрушки из дерева с росписью акриловыми красками;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нежные броши из фоамирана;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картины в технике «</a:t>
            </a:r>
            <a:r>
              <a:rPr lang="ru-RU" dirty="0" err="1">
                <a:latin typeface="Nunito Sans" panose="00000500000000000000" pitchFamily="2" charset="0"/>
              </a:rPr>
              <a:t>кинусайга</a:t>
            </a:r>
            <a:r>
              <a:rPr lang="ru-RU" dirty="0">
                <a:latin typeface="Nunito Sans" panose="00000500000000000000" pitchFamily="2" charset="0"/>
              </a:rPr>
              <a:t>»;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сувениры, связанные крючком;</a:t>
            </a: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элегантные изделия из алебастра.</a:t>
            </a:r>
          </a:p>
        </p:txBody>
      </p:sp>
    </p:spTree>
    <p:extLst>
      <p:ext uri="{BB962C8B-B14F-4D97-AF65-F5344CB8AC3E}">
        <p14:creationId xmlns:p14="http://schemas.microsoft.com/office/powerpoint/2010/main" val="103714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3A793E-BB20-4035-936E-DF6D20C930D9}"/>
              </a:ext>
            </a:extLst>
          </p:cNvPr>
          <p:cNvSpPr/>
          <p:nvPr/>
        </p:nvSpPr>
        <p:spPr>
          <a:xfrm>
            <a:off x="2490975" y="0"/>
            <a:ext cx="36050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0C37B-4EE0-4680-AE07-3D42DD3715AA}"/>
              </a:ext>
            </a:extLst>
          </p:cNvPr>
          <p:cNvSpPr txBox="1"/>
          <p:nvPr/>
        </p:nvSpPr>
        <p:spPr>
          <a:xfrm>
            <a:off x="7009845" y="427169"/>
            <a:ext cx="360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Nunito Sans" panose="00000500000000000000" pitchFamily="2" charset="0"/>
              </a:rPr>
              <a:t>Кастомизация</a:t>
            </a:r>
            <a:endParaRPr lang="en-US" sz="3600" b="1" dirty="0">
              <a:latin typeface="Nunito Sans" panose="00000500000000000000" pitchFamily="2" charset="0"/>
            </a:endParaRPr>
          </a:p>
          <a:p>
            <a:r>
              <a:rPr lang="ru-RU" sz="3600" b="1" dirty="0">
                <a:solidFill>
                  <a:srgbClr val="00B050"/>
                </a:solidFill>
                <a:latin typeface="Nunito Sans" panose="00000500000000000000" pitchFamily="2" charset="0"/>
              </a:rPr>
              <a:t>и </a:t>
            </a:r>
            <a:r>
              <a:rPr lang="ru-RU" sz="3600" b="1" dirty="0" err="1">
                <a:solidFill>
                  <a:srgbClr val="00B050"/>
                </a:solidFill>
                <a:latin typeface="Nunito Sans" panose="00000500000000000000" pitchFamily="2" charset="0"/>
              </a:rPr>
              <a:t>апсайклинг</a:t>
            </a:r>
            <a:endParaRPr lang="en-US" sz="3600" b="1" dirty="0">
              <a:solidFill>
                <a:srgbClr val="00B050"/>
              </a:solidFill>
              <a:latin typeface="Nunito Sans" panose="000005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6BAE27-BA80-4C31-9E5C-CE565B12253C}"/>
              </a:ext>
            </a:extLst>
          </p:cNvPr>
          <p:cNvCxnSpPr>
            <a:cxnSpLocks/>
          </p:cNvCxnSpPr>
          <p:nvPr/>
        </p:nvCxnSpPr>
        <p:spPr>
          <a:xfrm>
            <a:off x="8806051" y="2689135"/>
            <a:ext cx="34591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1802B08-286B-4DD2-B0B6-3A4185CBB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r="2005"/>
          <a:stretch/>
        </p:blipFill>
        <p:spPr/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3411F5-05BC-48ED-1166-EC80CD4C4E4E}"/>
              </a:ext>
            </a:extLst>
          </p:cNvPr>
          <p:cNvSpPr/>
          <p:nvPr/>
        </p:nvSpPr>
        <p:spPr>
          <a:xfrm>
            <a:off x="331088" y="293615"/>
            <a:ext cx="1246042" cy="19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841074B3-AFB8-680A-188E-47D9111466AD}"/>
              </a:ext>
            </a:extLst>
          </p:cNvPr>
          <p:cNvSpPr/>
          <p:nvPr/>
        </p:nvSpPr>
        <p:spPr>
          <a:xfrm>
            <a:off x="6945132" y="1931289"/>
            <a:ext cx="424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Дайте вещам вторую жизнь!</a:t>
            </a:r>
            <a:endParaRPr lang="id-ID" sz="2000" b="1" dirty="0">
              <a:solidFill>
                <a:schemeClr val="bg2">
                  <a:lumMod val="50000"/>
                </a:schemeClr>
              </a:solidFill>
              <a:latin typeface="Nunito Sa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9ED8E-E023-89AC-1BF1-4F09201CC008}"/>
              </a:ext>
            </a:extLst>
          </p:cNvPr>
          <p:cNvSpPr txBox="1"/>
          <p:nvPr/>
        </p:nvSpPr>
        <p:spPr>
          <a:xfrm>
            <a:off x="7009845" y="3246927"/>
            <a:ext cx="44254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</a:t>
            </a:r>
            <a:r>
              <a:rPr lang="ru-RU" sz="1200" dirty="0">
                <a:latin typeface="Nunito Sans" panose="00000500000000000000" pitchFamily="2" charset="0"/>
              </a:rPr>
              <a:t>	</a:t>
            </a:r>
            <a:r>
              <a:rPr lang="ru-RU" dirty="0">
                <a:latin typeface="Nunito Sans" panose="00000500000000000000" pitchFamily="2" charset="0"/>
              </a:rPr>
              <a:t>сублимационная печать;  </a:t>
            </a:r>
          </a:p>
          <a:p>
            <a:pPr>
              <a:tabLst>
                <a:tab pos="176213" algn="l"/>
              </a:tabLst>
            </a:pPr>
            <a:endParaRPr lang="ru-RU" dirty="0">
              <a:latin typeface="Nunito Sans" panose="00000500000000000000" pitchFamily="2" charset="0"/>
            </a:endParaRP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роспись акриловыми красками футболок и шоперов; </a:t>
            </a:r>
          </a:p>
          <a:p>
            <a:pPr>
              <a:tabLst>
                <a:tab pos="176213" algn="l"/>
              </a:tabLst>
            </a:pPr>
            <a:endParaRPr lang="ru-RU" dirty="0">
              <a:latin typeface="Nunito Sans" panose="00000500000000000000" pitchFamily="2" charset="0"/>
            </a:endParaRPr>
          </a:p>
          <a:p>
            <a:pPr>
              <a:tabLst>
                <a:tab pos="176213" algn="l"/>
              </a:tabLst>
            </a:pPr>
            <a:r>
              <a:rPr lang="ru-RU" dirty="0">
                <a:latin typeface="Nunito Sans" panose="00000500000000000000" pitchFamily="2" charset="0"/>
              </a:rPr>
              <a:t>•	</a:t>
            </a:r>
            <a:r>
              <a:rPr lang="ru-RU" dirty="0"/>
              <a:t>украшение одежды и аксессуаров цветами, изготовленными  на приспособлении тенерифе. </a:t>
            </a:r>
            <a:endParaRPr lang="ru-RU" dirty="0">
              <a:latin typeface="Nunito Sans" panose="00000500000000000000" pitchFamily="2" charset="0"/>
            </a:endParaRPr>
          </a:p>
          <a:p>
            <a:pPr>
              <a:tabLst>
                <a:tab pos="176213" algn="l"/>
              </a:tabLst>
            </a:pPr>
            <a:endParaRPr lang="ru-RU" dirty="0"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3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DB3E7-756D-44F6-A850-62B58749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5" r="12779"/>
          <a:stretch/>
        </p:blipFill>
        <p:spPr>
          <a:xfrm>
            <a:off x="0" y="0"/>
            <a:ext cx="63817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5B44E2-9903-4742-A80D-A1876658C4FC}"/>
              </a:ext>
            </a:extLst>
          </p:cNvPr>
          <p:cNvSpPr/>
          <p:nvPr/>
        </p:nvSpPr>
        <p:spPr>
          <a:xfrm>
            <a:off x="0" y="0"/>
            <a:ext cx="644743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17B06-5777-4D57-9580-A07EE69C0615}"/>
              </a:ext>
            </a:extLst>
          </p:cNvPr>
          <p:cNvSpPr txBox="1"/>
          <p:nvPr/>
        </p:nvSpPr>
        <p:spPr>
          <a:xfrm>
            <a:off x="607682" y="2228404"/>
            <a:ext cx="31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Nunito Sans" panose="00000500000000000000" pitchFamily="2" charset="0"/>
              </a:rPr>
              <a:t>Финансовая</a:t>
            </a:r>
            <a:endParaRPr lang="en-US" sz="3600" b="1" dirty="0">
              <a:latin typeface="Nunito Sans" panose="00000500000000000000" pitchFamily="2" charset="0"/>
            </a:endParaRPr>
          </a:p>
          <a:p>
            <a:r>
              <a:rPr lang="ru-RU" sz="3600" b="1" dirty="0">
                <a:solidFill>
                  <a:srgbClr val="00B050"/>
                </a:solidFill>
                <a:latin typeface="Nunito Sans" panose="00000500000000000000" pitchFamily="2" charset="0"/>
              </a:rPr>
              <a:t>грамотность</a:t>
            </a:r>
            <a:endParaRPr lang="en-US" sz="3600" b="1" dirty="0">
              <a:solidFill>
                <a:srgbClr val="00B050"/>
              </a:solidFill>
              <a:latin typeface="Nunito Sans" panose="000005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70B7CB-9408-4869-ACB2-83B1768B9725}"/>
              </a:ext>
            </a:extLst>
          </p:cNvPr>
          <p:cNvCxnSpPr>
            <a:cxnSpLocks/>
          </p:cNvCxnSpPr>
          <p:nvPr/>
        </p:nvCxnSpPr>
        <p:spPr>
          <a:xfrm>
            <a:off x="8374662" y="858488"/>
            <a:ext cx="34591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E68B98D-9842-4635-AE7F-C862A89FD8C5}"/>
              </a:ext>
            </a:extLst>
          </p:cNvPr>
          <p:cNvSpPr/>
          <p:nvPr/>
        </p:nvSpPr>
        <p:spPr>
          <a:xfrm>
            <a:off x="5924550" y="1175583"/>
            <a:ext cx="914400" cy="9144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815E7-1133-4F4F-BEEE-3DA1E9160F69}"/>
              </a:ext>
            </a:extLst>
          </p:cNvPr>
          <p:cNvSpPr txBox="1"/>
          <p:nvPr/>
        </p:nvSpPr>
        <p:spPr>
          <a:xfrm>
            <a:off x="6970322" y="1263451"/>
            <a:ext cx="459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Повышение финансовой грамотности «Управляй бюджетом с умом»</a:t>
            </a:r>
            <a:endParaRPr lang="en-US" sz="1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E3F055-7D58-4FC0-9026-C3EF3E5377EC}"/>
              </a:ext>
            </a:extLst>
          </p:cNvPr>
          <p:cNvSpPr/>
          <p:nvPr/>
        </p:nvSpPr>
        <p:spPr>
          <a:xfrm>
            <a:off x="5924550" y="2513520"/>
            <a:ext cx="914400" cy="9144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0B72E6-A3FD-428A-9F6A-960BD5E2AFA5}"/>
              </a:ext>
            </a:extLst>
          </p:cNvPr>
          <p:cNvSpPr txBox="1"/>
          <p:nvPr/>
        </p:nvSpPr>
        <p:spPr>
          <a:xfrm>
            <a:off x="6970322" y="2601388"/>
            <a:ext cx="45975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Программа «От идеи к успеху». Цель программы — научить участников основам бизнеса, финансовой грамотности, креативному мышлению и командной работе. Форматы обучения: мастер-классы, тренинги, деловые игры, конкурсы и проекты.</a:t>
            </a:r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85DD99-EF29-43D1-A5C4-FCD9828A0354}"/>
              </a:ext>
            </a:extLst>
          </p:cNvPr>
          <p:cNvSpPr/>
          <p:nvPr/>
        </p:nvSpPr>
        <p:spPr>
          <a:xfrm>
            <a:off x="5924550" y="3851457"/>
            <a:ext cx="914400" cy="9144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EEEED8-5C8F-4612-9E0F-D3070D964EC9}"/>
              </a:ext>
            </a:extLst>
          </p:cNvPr>
          <p:cNvSpPr txBox="1"/>
          <p:nvPr/>
        </p:nvSpPr>
        <p:spPr>
          <a:xfrm>
            <a:off x="6970322" y="4062436"/>
            <a:ext cx="459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Расчёт рентабельности продукции для реализации на </a:t>
            </a:r>
            <a:r>
              <a:rPr lang="ru-RU" sz="1400" dirty="0" err="1"/>
              <a:t>Мarketplace</a:t>
            </a:r>
            <a:r>
              <a:rPr lang="ru-RU" sz="1400" dirty="0"/>
              <a:t> и социальных сетях.</a:t>
            </a:r>
            <a:r>
              <a:rPr lang="en-US" sz="1400" dirty="0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1998C3-F98E-474D-A808-E852F23A396B}"/>
              </a:ext>
            </a:extLst>
          </p:cNvPr>
          <p:cNvSpPr/>
          <p:nvPr/>
        </p:nvSpPr>
        <p:spPr>
          <a:xfrm>
            <a:off x="5924550" y="5189393"/>
            <a:ext cx="914400" cy="9144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09172C-A94F-4F0F-9DAA-BC7D2FA9916E}"/>
              </a:ext>
            </a:extLst>
          </p:cNvPr>
          <p:cNvSpPr txBox="1"/>
          <p:nvPr/>
        </p:nvSpPr>
        <p:spPr>
          <a:xfrm>
            <a:off x="6970322" y="5277261"/>
            <a:ext cx="459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Чек-листы и инструкции – всё для быстрого старта без лишних сложностей.</a:t>
            </a:r>
            <a:r>
              <a:rPr lang="en-US" sz="1400" dirty="0"/>
              <a:t> 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C12F0D1-6143-4A48-93D0-D3A0DE4F7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0508" y="1427160"/>
            <a:ext cx="422484" cy="42248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384E69A-2E3B-4986-BCFA-997470581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2224" y="2767013"/>
            <a:ext cx="419052" cy="41905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8AF8C99-D70D-4B93-9B35-E2718AFF7C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0548" y="4074181"/>
            <a:ext cx="468952" cy="46895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BF06945-0617-47FD-8291-6AF38977FB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4695" y="5409538"/>
            <a:ext cx="474109" cy="474109"/>
          </a:xfrm>
          <a:prstGeom prst="rect">
            <a:avLst/>
          </a:prstGeom>
        </p:spPr>
      </p:pic>
      <p:sp>
        <p:nvSpPr>
          <p:cNvPr id="2" name="Rectangle 20">
            <a:extLst>
              <a:ext uri="{FF2B5EF4-FFF2-40B4-BE49-F238E27FC236}">
                <a16:creationId xmlns:a16="http://schemas.microsoft.com/office/drawing/2014/main" id="{EB27976F-6A88-08AD-1C56-B12E1CD00963}"/>
              </a:ext>
            </a:extLst>
          </p:cNvPr>
          <p:cNvSpPr/>
          <p:nvPr/>
        </p:nvSpPr>
        <p:spPr>
          <a:xfrm>
            <a:off x="607682" y="3908547"/>
            <a:ext cx="424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Твори, продавай, вдохновляй!</a:t>
            </a:r>
            <a:endParaRPr lang="id-ID" sz="2000" b="1" dirty="0">
              <a:solidFill>
                <a:schemeClr val="bg2">
                  <a:lumMod val="50000"/>
                </a:schemeClr>
              </a:solidFill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5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1BDBE92-FAE8-4928-AE85-C5DF1685D522}"/>
              </a:ext>
            </a:extLst>
          </p:cNvPr>
          <p:cNvSpPr txBox="1"/>
          <p:nvPr/>
        </p:nvSpPr>
        <p:spPr>
          <a:xfrm>
            <a:off x="380999" y="474898"/>
            <a:ext cx="2838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unito Sans" panose="00000500000000000000" pitchFamily="2" charset="0"/>
              </a:rPr>
              <a:t>PROF</a:t>
            </a:r>
          </a:p>
          <a:p>
            <a:r>
              <a:rPr lang="ru-RU" sz="3600" b="1" dirty="0">
                <a:solidFill>
                  <a:srgbClr val="00B050"/>
                </a:solidFill>
                <a:latin typeface="Nunito Sans" panose="00000500000000000000" pitchFamily="2" charset="0"/>
              </a:rPr>
              <a:t>будущее</a:t>
            </a:r>
            <a:endParaRPr lang="en-US" sz="3600" b="1" dirty="0">
              <a:solidFill>
                <a:srgbClr val="00B050"/>
              </a:solidFill>
              <a:latin typeface="Nunito Sans" panose="000005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29E68B-D3AD-477C-B947-6B4D327D96B7}"/>
              </a:ext>
            </a:extLst>
          </p:cNvPr>
          <p:cNvCxnSpPr>
            <a:cxnSpLocks/>
          </p:cNvCxnSpPr>
          <p:nvPr/>
        </p:nvCxnSpPr>
        <p:spPr>
          <a:xfrm>
            <a:off x="2672301" y="2986407"/>
            <a:ext cx="34591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5992A-8A60-454A-A8A0-C36AA376B052}"/>
              </a:ext>
            </a:extLst>
          </p:cNvPr>
          <p:cNvSpPr/>
          <p:nvPr/>
        </p:nvSpPr>
        <p:spPr>
          <a:xfrm>
            <a:off x="274363" y="3416047"/>
            <a:ext cx="51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Nunito Sans" panose="00000500000000000000" pitchFamily="2" charset="0"/>
                <a:ea typeface="Times New Roman" panose="02020603050405020304" pitchFamily="18" charset="0"/>
              </a:rPr>
              <a:t>Профориентационное тестирование </a:t>
            </a:r>
            <a:r>
              <a:rPr lang="ru-RU" dirty="0">
                <a:latin typeface="Nunito Sans" panose="00000500000000000000" pitchFamily="2" charset="0"/>
                <a:ea typeface="Times New Roman" panose="02020603050405020304" pitchFamily="18" charset="0"/>
              </a:rPr>
              <a:t>– </a:t>
            </a:r>
          </a:p>
          <a:p>
            <a:r>
              <a:rPr lang="ru-RU" dirty="0">
                <a:latin typeface="Nunito Sans" panose="00000500000000000000" pitchFamily="2" charset="0"/>
                <a:ea typeface="Times New Roman" panose="02020603050405020304" pitchFamily="18" charset="0"/>
              </a:rPr>
              <a:t>узнай свои сильные стороны и таланты, компьютерная программа «Профи</a:t>
            </a:r>
            <a:r>
              <a:rPr lang="en-US" dirty="0">
                <a:latin typeface="Nunito Sans" panose="00000500000000000000" pitchFamily="2" charset="0"/>
                <a:ea typeface="Times New Roman" panose="02020603050405020304" pitchFamily="18" charset="0"/>
              </a:rPr>
              <a:t> III</a:t>
            </a:r>
            <a:r>
              <a:rPr lang="ru-RU" dirty="0">
                <a:latin typeface="Nunito Sans" panose="00000500000000000000" pitchFamily="2" charset="0"/>
                <a:ea typeface="Times New Roman" panose="02020603050405020304" pitchFamily="18" charset="0"/>
              </a:rPr>
              <a:t>» . </a:t>
            </a:r>
            <a:endParaRPr lang="en-US" dirty="0">
              <a:latin typeface="Nunito Sans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43EE9E-2FAA-4185-9D48-4AD91C4D9DCD}"/>
              </a:ext>
            </a:extLst>
          </p:cNvPr>
          <p:cNvSpPr/>
          <p:nvPr/>
        </p:nvSpPr>
        <p:spPr>
          <a:xfrm>
            <a:off x="3219530" y="4769016"/>
            <a:ext cx="29208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latin typeface="Nunito Sans" panose="00000500000000000000" pitchFamily="2" charset="0"/>
              </a:rPr>
              <a:t> увидишь изнутри, как </a:t>
            </a:r>
            <a:r>
              <a:rPr lang="ru-RU" dirty="0">
                <a:latin typeface="Nunito Sans" panose="00000500000000000000" pitchFamily="2" charset="0"/>
              </a:rPr>
              <a:t>работают</a:t>
            </a:r>
            <a:r>
              <a:rPr lang="ru-RU" sz="1600" dirty="0">
                <a:latin typeface="Nunito Sans" panose="00000500000000000000" pitchFamily="2" charset="0"/>
              </a:rPr>
              <a:t> профессионалы.</a:t>
            </a:r>
            <a:endParaRPr lang="en-US" sz="1600" dirty="0">
              <a:latin typeface="Nunito Sans" panose="000005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E6F895-2903-4C2E-B772-761B59B58C35}"/>
              </a:ext>
            </a:extLst>
          </p:cNvPr>
          <p:cNvSpPr/>
          <p:nvPr/>
        </p:nvSpPr>
        <p:spPr>
          <a:xfrm>
            <a:off x="2969081" y="4448982"/>
            <a:ext cx="277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effectLst/>
                <a:latin typeface="Nunito Sans" panose="00000500000000000000" pitchFamily="2" charset="0"/>
                <a:ea typeface="Times New Roman" panose="02020603050405020304" pitchFamily="18" charset="0"/>
              </a:rPr>
              <a:t>Экскурсии в компании</a:t>
            </a:r>
            <a:endParaRPr lang="id-ID" b="1" dirty="0">
              <a:latin typeface="Nunito Sans" panose="000005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C49560-FC19-443D-BCBD-60F44F72CEE1}"/>
              </a:ext>
            </a:extLst>
          </p:cNvPr>
          <p:cNvSpPr/>
          <p:nvPr/>
        </p:nvSpPr>
        <p:spPr>
          <a:xfrm>
            <a:off x="6719581" y="5256741"/>
            <a:ext cx="5140575" cy="1226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39F34-C5C0-487B-8F92-DE0FFAC3B24F}"/>
              </a:ext>
            </a:extLst>
          </p:cNvPr>
          <p:cNvSpPr txBox="1"/>
          <p:nvPr/>
        </p:nvSpPr>
        <p:spPr>
          <a:xfrm>
            <a:off x="5883965" y="1182757"/>
            <a:ext cx="21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5D577C-57AD-40A9-874B-BC4D973540D3}"/>
              </a:ext>
            </a:extLst>
          </p:cNvPr>
          <p:cNvSpPr/>
          <p:nvPr/>
        </p:nvSpPr>
        <p:spPr>
          <a:xfrm>
            <a:off x="11537951" y="6239669"/>
            <a:ext cx="392112" cy="3921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A7159-0EC8-4DD0-A4F5-4AA3C997E945}"/>
              </a:ext>
            </a:extLst>
          </p:cNvPr>
          <p:cNvSpPr txBox="1"/>
          <p:nvPr/>
        </p:nvSpPr>
        <p:spPr>
          <a:xfrm>
            <a:off x="11555112" y="6297226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01E31698-7172-40C5-8BBF-BCB784843867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019B31-9909-088A-4A84-1CD88842F0DE}"/>
              </a:ext>
            </a:extLst>
          </p:cNvPr>
          <p:cNvSpPr/>
          <p:nvPr/>
        </p:nvSpPr>
        <p:spPr>
          <a:xfrm>
            <a:off x="380999" y="331129"/>
            <a:ext cx="1209122" cy="143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E0C11209-B778-9736-FEC9-799FD8DB5B1C}"/>
              </a:ext>
            </a:extLst>
          </p:cNvPr>
          <p:cNvSpPr/>
          <p:nvPr/>
        </p:nvSpPr>
        <p:spPr>
          <a:xfrm>
            <a:off x="462950" y="1716339"/>
            <a:ext cx="4246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Nunito Sans" panose="00000500000000000000" pitchFamily="2" charset="0"/>
              </a:rPr>
              <a:t>Твой путь и успешная карьера начинается здесь!</a:t>
            </a:r>
            <a:endParaRPr lang="id-ID" sz="2000" b="1" dirty="0">
              <a:solidFill>
                <a:schemeClr val="bg2">
                  <a:lumMod val="50000"/>
                </a:schemeClr>
              </a:solidFill>
              <a:latin typeface="Nunito Sans" panose="000005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014A18-7D49-069F-28C4-D85DD744C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6371"/>
          <a:stretch>
            <a:fillRect/>
          </a:stretch>
        </p:blipFill>
        <p:spPr>
          <a:xfrm>
            <a:off x="6055264" y="704677"/>
            <a:ext cx="5804893" cy="4628659"/>
          </a:xfrm>
          <a:prstGeom prst="rect">
            <a:avLst/>
          </a:prstGeom>
        </p:spPr>
      </p:pic>
      <p:sp>
        <p:nvSpPr>
          <p:cNvPr id="10" name="Rectangle 26">
            <a:extLst>
              <a:ext uri="{FF2B5EF4-FFF2-40B4-BE49-F238E27FC236}">
                <a16:creationId xmlns:a16="http://schemas.microsoft.com/office/drawing/2014/main" id="{87B20BEE-AD9E-1CA2-4FA5-FFFC09853850}"/>
              </a:ext>
            </a:extLst>
          </p:cNvPr>
          <p:cNvSpPr/>
          <p:nvPr/>
        </p:nvSpPr>
        <p:spPr>
          <a:xfrm>
            <a:off x="309961" y="4448982"/>
            <a:ext cx="256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effectLst/>
                <a:latin typeface="Nunito Sans" panose="00000500000000000000" pitchFamily="2" charset="0"/>
                <a:ea typeface="Times New Roman" panose="02020603050405020304" pitchFamily="18" charset="0"/>
              </a:rPr>
              <a:t>Мастер-класс</a:t>
            </a:r>
          </a:p>
          <a:p>
            <a:r>
              <a:rPr lang="ru-RU" b="1" dirty="0">
                <a:effectLst/>
                <a:latin typeface="Nunito Sans" panose="00000500000000000000" pitchFamily="2" charset="0"/>
                <a:ea typeface="Times New Roman" panose="02020603050405020304" pitchFamily="18" charset="0"/>
              </a:rPr>
              <a:t>по резюме – </a:t>
            </a:r>
            <a:r>
              <a:rPr lang="ru-RU" dirty="0">
                <a:latin typeface="Nunito Sans" panose="00000500000000000000" pitchFamily="2" charset="0"/>
              </a:rPr>
              <a:t>научись  презентовать себя так, чтобы тебя заметили.</a:t>
            </a:r>
          </a:p>
          <a:p>
            <a:pPr algn="just"/>
            <a:r>
              <a:rPr lang="ru-RU" b="1" dirty="0">
                <a:effectLst/>
                <a:latin typeface="Nunito Sans" panose="00000500000000000000" pitchFamily="2" charset="0"/>
                <a:ea typeface="Times New Roman" panose="02020603050405020304" pitchFamily="18" charset="0"/>
              </a:rPr>
              <a:t> </a:t>
            </a:r>
            <a:endParaRPr lang="id-ID" b="1" dirty="0"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4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EDAAB53-D5EC-4625-B7A1-5183A9A49355}"/>
              </a:ext>
            </a:extLst>
          </p:cNvPr>
          <p:cNvSpPr/>
          <p:nvPr/>
        </p:nvSpPr>
        <p:spPr>
          <a:xfrm>
            <a:off x="0" y="0"/>
            <a:ext cx="522789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9BEEFD-20B7-4FB1-BBF6-FE42C2973C94}"/>
              </a:ext>
            </a:extLst>
          </p:cNvPr>
          <p:cNvSpPr txBox="1"/>
          <p:nvPr/>
        </p:nvSpPr>
        <p:spPr>
          <a:xfrm>
            <a:off x="6390419" y="485030"/>
            <a:ext cx="4237265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b="1" dirty="0">
                <a:latin typeface="Nunito Sans" panose="00000500000000000000" pitchFamily="2" charset="0"/>
              </a:rPr>
              <a:t>ПСИХОЛОГО-ПЕДАГОГИЧЕСКОЕ</a:t>
            </a:r>
            <a:endParaRPr lang="en-US" sz="1950" b="1" dirty="0">
              <a:latin typeface="Nunito Sans" panose="00000500000000000000" pitchFamily="2" charset="0"/>
            </a:endParaRPr>
          </a:p>
          <a:p>
            <a:r>
              <a:rPr lang="ru-RU" sz="2250" b="1" dirty="0">
                <a:solidFill>
                  <a:srgbClr val="00B050"/>
                </a:solidFill>
                <a:latin typeface="Nunito Sans" panose="00000500000000000000" pitchFamily="2" charset="0"/>
              </a:rPr>
              <a:t>СОПРОВОЖДЕНИЕ</a:t>
            </a:r>
            <a:endParaRPr lang="en-US" sz="2250" b="1" dirty="0">
              <a:solidFill>
                <a:srgbClr val="00B050"/>
              </a:solidFill>
              <a:latin typeface="Nunito Sa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F9111-545D-4CA0-AB6B-A11CFE9CBC6E}"/>
              </a:ext>
            </a:extLst>
          </p:cNvPr>
          <p:cNvSpPr txBox="1"/>
          <p:nvPr/>
        </p:nvSpPr>
        <p:spPr>
          <a:xfrm>
            <a:off x="6312259" y="2003494"/>
            <a:ext cx="41569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 подростками </a:t>
            </a:r>
            <a:r>
              <a:rPr lang="ru-RU" sz="1600" dirty="0"/>
              <a:t>осуществляется деятельность, направленная на развитие жизнестойкости, эмоциональной устойчивости и навыков саморегуляции.</a:t>
            </a:r>
          </a:p>
          <a:p>
            <a:endParaRPr lang="ru-RU" sz="1600" b="1" dirty="0"/>
          </a:p>
          <a:p>
            <a:r>
              <a:rPr lang="ru-RU" sz="1600" b="1" dirty="0"/>
              <a:t>С родителями </a:t>
            </a:r>
            <a:r>
              <a:rPr lang="ru-RU" sz="1600" dirty="0"/>
              <a:t>проводятся мероприятия в рамках программы «Ответственное родительство».</a:t>
            </a:r>
          </a:p>
          <a:p>
            <a:endParaRPr lang="ru-RU" sz="1600" b="1" dirty="0"/>
          </a:p>
          <a:p>
            <a:r>
              <a:rPr lang="ru-RU" sz="1600" dirty="0"/>
              <a:t>Современные методики, используемые специалистами: </a:t>
            </a:r>
            <a:r>
              <a:rPr lang="ru-RU" sz="1600" dirty="0" err="1"/>
              <a:t>игротерапия</a:t>
            </a:r>
            <a:r>
              <a:rPr lang="ru-RU" sz="1600" dirty="0"/>
              <a:t> (игры «Как Иванушка за счастьем ходил» и «Мой счастливый крепкий дом»), </a:t>
            </a:r>
          </a:p>
          <a:p>
            <a:r>
              <a:rPr lang="ru-RU" sz="1600" dirty="0"/>
              <a:t>арт-терапия, мотивационное интервью, тренинг жизнестойкости.</a:t>
            </a:r>
            <a:endParaRPr lang="en-US" sz="16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A642B07-9AC6-7690-6C48-48C4F1AF9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1" r="40553"/>
          <a:stretch>
            <a:fillRect/>
          </a:stretch>
        </p:blipFill>
        <p:spPr bwMode="auto">
          <a:xfrm>
            <a:off x="499156" y="602476"/>
            <a:ext cx="2658087" cy="47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74BFCCB2-80BE-DCC5-1A7F-87FBD9423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40562"/>
          <a:stretch>
            <a:fillRect/>
          </a:stretch>
        </p:blipFill>
        <p:spPr bwMode="auto">
          <a:xfrm>
            <a:off x="3447875" y="1523776"/>
            <a:ext cx="2361281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BE4BBA-EE24-75FE-BCBB-CB988F82260F}"/>
              </a:ext>
            </a:extLst>
          </p:cNvPr>
          <p:cNvSpPr/>
          <p:nvPr/>
        </p:nvSpPr>
        <p:spPr>
          <a:xfrm>
            <a:off x="1564318" y="9172"/>
            <a:ext cx="1407381" cy="4758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4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85244C6-AB18-4534-BAAD-FF8B2DB14232}"/>
              </a:ext>
            </a:extLst>
          </p:cNvPr>
          <p:cNvSpPr/>
          <p:nvPr/>
        </p:nvSpPr>
        <p:spPr>
          <a:xfrm flipV="1">
            <a:off x="6496188" y="1982855"/>
            <a:ext cx="5481300" cy="4882460"/>
          </a:xfrm>
          <a:custGeom>
            <a:avLst/>
            <a:gdLst>
              <a:gd name="connsiteX0" fmla="*/ 169579 w 5481300"/>
              <a:gd name="connsiteY0" fmla="*/ 0 h 4882460"/>
              <a:gd name="connsiteX1" fmla="*/ 5481300 w 5481300"/>
              <a:gd name="connsiteY1" fmla="*/ 0 h 4882460"/>
              <a:gd name="connsiteX2" fmla="*/ 5481300 w 5481300"/>
              <a:gd name="connsiteY2" fmla="*/ 4466491 h 4882460"/>
              <a:gd name="connsiteX3" fmla="*/ 5393520 w 5481300"/>
              <a:gd name="connsiteY3" fmla="*/ 4511449 h 4882460"/>
              <a:gd name="connsiteX4" fmla="*/ 3762375 w 5481300"/>
              <a:gd name="connsiteY4" fmla="*/ 4882460 h 4882460"/>
              <a:gd name="connsiteX5" fmla="*/ 0 w 5481300"/>
              <a:gd name="connsiteY5" fmla="*/ 1120085 h 4882460"/>
              <a:gd name="connsiteX6" fmla="*/ 169149 w 5481300"/>
              <a:gd name="connsiteY6" fmla="*/ 1270 h 488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1300" h="4882460">
                <a:moveTo>
                  <a:pt x="169579" y="0"/>
                </a:moveTo>
                <a:lnTo>
                  <a:pt x="5481300" y="0"/>
                </a:lnTo>
                <a:lnTo>
                  <a:pt x="5481300" y="4466491"/>
                </a:lnTo>
                <a:lnTo>
                  <a:pt x="5393520" y="4511449"/>
                </a:lnTo>
                <a:cubicBezTo>
                  <a:pt x="4900074" y="4749216"/>
                  <a:pt x="4346785" y="4882460"/>
                  <a:pt x="3762375" y="4882460"/>
                </a:cubicBezTo>
                <a:cubicBezTo>
                  <a:pt x="1684473" y="4882460"/>
                  <a:pt x="0" y="3197987"/>
                  <a:pt x="0" y="1120085"/>
                </a:cubicBezTo>
                <a:cubicBezTo>
                  <a:pt x="0" y="730479"/>
                  <a:pt x="59220" y="354703"/>
                  <a:pt x="169149" y="12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921A8-7F56-4BA6-9FF4-D326E2E248BD}"/>
              </a:ext>
            </a:extLst>
          </p:cNvPr>
          <p:cNvSpPr txBox="1"/>
          <p:nvPr/>
        </p:nvSpPr>
        <p:spPr>
          <a:xfrm>
            <a:off x="632574" y="2174534"/>
            <a:ext cx="596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Nunito Sans" panose="00000500000000000000" pitchFamily="2" charset="0"/>
              </a:rPr>
              <a:t>Наши</a:t>
            </a:r>
            <a:r>
              <a:rPr lang="en-US" sz="4800" b="1" dirty="0">
                <a:latin typeface="Nunito Sans" panose="00000500000000000000" pitchFamily="2" charset="0"/>
              </a:rPr>
              <a:t> </a:t>
            </a:r>
            <a:r>
              <a:rPr lang="ru-RU" sz="4800" b="1" dirty="0">
                <a:solidFill>
                  <a:srgbClr val="00B050"/>
                </a:solidFill>
                <a:latin typeface="Nunito Sans" panose="00000500000000000000" pitchFamily="2" charset="0"/>
              </a:rPr>
              <a:t>контакты</a:t>
            </a:r>
            <a:endParaRPr lang="id-ID" sz="4800" b="1" dirty="0">
              <a:solidFill>
                <a:srgbClr val="00B050"/>
              </a:solidFill>
              <a:latin typeface="Nunito Sans" panose="00000500000000000000" pitchFamily="2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F2BCD24-A3BF-4D19-A9E8-81A9068335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b="8264"/>
          <a:stretch/>
        </p:blipFill>
        <p:spPr>
          <a:xfrm>
            <a:off x="6727176" y="1982855"/>
            <a:ext cx="5481300" cy="488246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7E3108-4429-0F60-1593-E8995BD2B9FA}"/>
              </a:ext>
            </a:extLst>
          </p:cNvPr>
          <p:cNvSpPr txBox="1"/>
          <p:nvPr/>
        </p:nvSpPr>
        <p:spPr>
          <a:xfrm>
            <a:off x="632574" y="3221086"/>
            <a:ext cx="6094602" cy="1740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Nunito Sans" panose="00000500000000000000" pitchFamily="2" charset="0"/>
              </a:rPr>
              <a:t>Адрес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Nunito Sans" panose="00000500000000000000" pitchFamily="2" charset="0"/>
              </a:rPr>
              <a:t>152934 Ярославская область, г. Рыбинск,</a:t>
            </a:r>
            <a:br>
              <a:rPr lang="ru-RU" dirty="0">
                <a:latin typeface="Nunito Sans" panose="00000500000000000000" pitchFamily="2" charset="0"/>
              </a:rPr>
            </a:br>
            <a:r>
              <a:rPr lang="ru-RU" dirty="0">
                <a:latin typeface="Nunito Sans" panose="00000500000000000000" pitchFamily="2" charset="0"/>
              </a:rPr>
              <a:t>ул. Пушкина, д.61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Nunito Sans" panose="00000500000000000000" pitchFamily="2" charset="0"/>
              </a:rPr>
              <a:t> </a:t>
            </a:r>
            <a:r>
              <a:rPr lang="ru-RU" b="1" dirty="0">
                <a:latin typeface="Nunito Sans" panose="00000500000000000000" pitchFamily="2" charset="0"/>
              </a:rPr>
              <a:t>Телефон:</a:t>
            </a:r>
            <a:r>
              <a:rPr lang="ru-RU" dirty="0">
                <a:latin typeface="Nunito Sans" panose="00000500000000000000" pitchFamily="2" charset="0"/>
              </a:rPr>
              <a:t>(4855) 28-25-44, (4855) 22-24-89</a:t>
            </a:r>
          </a:p>
          <a:p>
            <a:pPr>
              <a:buNone/>
            </a:pPr>
            <a:r>
              <a:rPr lang="en-US" b="1" dirty="0">
                <a:latin typeface="Nunito Sans" panose="00000500000000000000" pitchFamily="2" charset="0"/>
              </a:rPr>
              <a:t>E-Mail:</a:t>
            </a:r>
            <a:r>
              <a:rPr lang="en-US" dirty="0">
                <a:latin typeface="Nunito Sans" panose="00000500000000000000" pitchFamily="2" charset="0"/>
              </a:rPr>
              <a:t> </a:t>
            </a:r>
            <a:r>
              <a:rPr lang="en-US" dirty="0">
                <a:latin typeface="Nunito Sa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nastavnik-ryb@yandex.ru</a:t>
            </a:r>
            <a:endParaRPr lang="ru-RU" dirty="0">
              <a:latin typeface="Nunito Sans" panose="00000500000000000000" pitchFamily="2" charset="0"/>
            </a:endParaRPr>
          </a:p>
          <a:p>
            <a:pPr>
              <a:buNone/>
            </a:pPr>
            <a:endParaRPr lang="ru-RU" dirty="0">
              <a:latin typeface="Nunito Sans" panose="000005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C0995-526E-861F-9D74-F99649AC7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6" y="285132"/>
            <a:ext cx="976775" cy="9767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B01932-1917-6818-E978-6BCCBFD55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t="4361" r="33483" b="39029"/>
          <a:stretch>
            <a:fillRect/>
          </a:stretch>
        </p:blipFill>
        <p:spPr>
          <a:xfrm>
            <a:off x="10396271" y="290039"/>
            <a:ext cx="1388270" cy="1330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E9DFE9-BF16-5904-8D2D-68CF187A65C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38" y="290039"/>
            <a:ext cx="706046" cy="707879"/>
          </a:xfrm>
          <a:prstGeom prst="rect">
            <a:avLst/>
          </a:prstGeom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96C550FB-A84B-E023-35F9-6CCEA919F0C0}"/>
              </a:ext>
            </a:extLst>
          </p:cNvPr>
          <p:cNvSpPr/>
          <p:nvPr/>
        </p:nvSpPr>
        <p:spPr>
          <a:xfrm>
            <a:off x="8977464" y="997918"/>
            <a:ext cx="122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Nunito Sans" panose="00000500000000000000" pitchFamily="2" charset="0"/>
                <a:ea typeface="Microsoft Yi Baiti" panose="03000500000000000000" pitchFamily="66" charset="0"/>
              </a:rPr>
              <a:t>ГКУ СО ЯО</a:t>
            </a:r>
          </a:p>
          <a:p>
            <a:pPr algn="ctr"/>
            <a:r>
              <a:rPr lang="ru-RU" sz="900" b="1" dirty="0">
                <a:latin typeface="Nunito Sans" panose="00000500000000000000" pitchFamily="2" charset="0"/>
                <a:ea typeface="Microsoft Yi Baiti" panose="03000500000000000000" pitchFamily="66" charset="0"/>
              </a:rPr>
              <a:t> СРЦ «Наставник»</a:t>
            </a:r>
            <a:endParaRPr lang="id-ID" sz="900" b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F6890E-2DC3-A48F-4A20-93262E13CF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3" y="4971340"/>
            <a:ext cx="1749105" cy="17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4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7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492</Words>
  <Application>Microsoft Office PowerPoint</Application>
  <PresentationFormat>Широкоэкранный</PresentationFormat>
  <Paragraphs>73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Times New Roman</vt:lpstr>
      <vt:lpstr>Nunito Sans</vt:lpstr>
      <vt:lpstr>Microsoft Yi Baiti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Khurram Rathore</dc:creator>
  <cp:lastModifiedBy>USR</cp:lastModifiedBy>
  <cp:revision>74</cp:revision>
  <dcterms:created xsi:type="dcterms:W3CDTF">2020-10-30T10:06:25Z</dcterms:created>
  <dcterms:modified xsi:type="dcterms:W3CDTF">2025-12-22T10:46:22Z</dcterms:modified>
</cp:coreProperties>
</file>